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9" r:id="rId4"/>
    <p:sldId id="271" r:id="rId5"/>
    <p:sldId id="267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5" r:id="rId21"/>
    <p:sldId id="284" r:id="rId22"/>
    <p:sldId id="287" r:id="rId23"/>
    <p:sldId id="288" r:id="rId24"/>
    <p:sldId id="289" r:id="rId25"/>
    <p:sldId id="260" r:id="rId26"/>
    <p:sldId id="290" r:id="rId27"/>
    <p:sldId id="291" r:id="rId28"/>
    <p:sldId id="292" r:id="rId29"/>
    <p:sldId id="293" r:id="rId30"/>
    <p:sldId id="262" r:id="rId31"/>
    <p:sldId id="294" r:id="rId32"/>
    <p:sldId id="296" r:id="rId33"/>
    <p:sldId id="297" r:id="rId34"/>
    <p:sldId id="299" r:id="rId35"/>
    <p:sldId id="301" r:id="rId36"/>
    <p:sldId id="266" r:id="rId37"/>
    <p:sldId id="298" r:id="rId38"/>
    <p:sldId id="300" r:id="rId39"/>
    <p:sldId id="263" r:id="rId40"/>
    <p:sldId id="302" r:id="rId41"/>
    <p:sldId id="303" r:id="rId42"/>
    <p:sldId id="304" r:id="rId43"/>
    <p:sldId id="305" r:id="rId44"/>
    <p:sldId id="310" r:id="rId45"/>
    <p:sldId id="308" r:id="rId46"/>
    <p:sldId id="309" r:id="rId47"/>
    <p:sldId id="30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F6085-E4B0-3946-9CCF-3D3497E5592C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61DAD-F236-2B48-9E1B-2E5157BED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2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61DAD-F236-2B48-9E1B-2E5157BED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3C31-26E6-CB4B-AE28-E7E594DDA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D91F9-8091-2846-AC9C-8F1C0BD53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E17C-1465-264F-A739-F8031D10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35DD7-DA93-0B43-AAFC-AE66B7D0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1D103-1A47-5C4A-827A-755341A6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0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A5A3-E21B-6F47-ACA6-21D26C25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6609-238C-EF49-B5D4-235ABAB27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7C922-98CC-E648-94AB-C3F8FC5E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B1ACB-C599-FA4E-ACB9-EE63413D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C3EE4-429E-F24A-AA0E-D8F91C3E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4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E5AA6-01AB-0E47-AA00-1AAA97527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A226E-22A6-484A-AEBB-B1A406CB5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E242-3031-E24F-97A1-F6BA767C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2E44C-5590-1A46-917E-DE68E76A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BDCE-E485-E046-B447-63EA0A92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4819-5729-F945-B281-ADDBE2F2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8659-D857-154B-8117-9D97FBEB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C891D-C40E-0A4D-8DEB-2998E6E6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4EEC-1922-6947-87E1-57BE02C8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3706-A5CC-2244-932B-3392995C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3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1D6C-D9AA-9441-B184-B00BEE3D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5616E-1148-0445-AE9F-3C442857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E016-B4D1-A745-BE32-217DCA48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87E2-FAE1-5F48-AD33-B12F319F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83668-FB13-1E40-9AA1-FC292143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1C8D-2EFB-9343-8523-57AF0B1B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A23C-73E9-D34A-990A-63C13A138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0C987-8EF7-134A-914A-6C345CAB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79818-AD6D-3E47-87FD-BF2C11A0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6E904-E3AA-2641-9FAC-2A5F0726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B2B48-40E4-0041-9FE8-A81510C4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0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784A-8638-814F-811E-6111B938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0F5CA-8C86-874F-892F-E971CD9C6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023A4-4321-6944-A19B-88C0E4C0B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1E07-6B5E-F448-8491-B7B65F29B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C4483-6797-4A49-BBA5-90D11C15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0AC00-74BB-604E-ADEA-E77E0AA5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2C716D-20CD-6B4B-9DE7-61C1BC4D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CC5AC-6FE2-D148-9E5E-5C34EA8F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301C-92AD-774B-A505-E32A5204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A7A3B-BEEE-DB48-8F5B-C8A7FC32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EA314-146C-0A4E-BDC4-D1151107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82B70-F645-4A4A-9973-3FCD2B6F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59BE9-03D1-9340-BAA5-C498DA2C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CC208-8598-0F4B-A17F-91F342B7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4740D-9E3B-7249-9FD6-07CD7F94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9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38CF-F371-014F-9DEB-9B9AE64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EE3B3-6914-E544-BCEF-DA852FD9B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866EA-C6D3-1747-85F7-99372132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E029B-B4A2-0947-B88B-B005C065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5F0CC-116E-794D-B866-B76B723C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90EE1-DC00-4049-9E08-23803419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2A39-2F0B-A34C-AD48-9230C5D7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383BE-6B36-734A-A983-EE0C2B7FD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48970-29BA-384B-A5F4-E1C9BE31B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D8157-34E5-B044-A618-D9504202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A6E96-8D30-2E4A-BFDF-1C158D13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EEF37-669F-2A44-9264-92BEC173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AFCAF-C4EA-9F46-8650-6856EB22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6C054-3286-0D4D-B48A-26D320886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0CFE1-CB55-AB4A-993D-060C116B0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FC0EC-C128-7742-B317-1091793A9327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15EE-30E9-2E4E-A6DB-39C44B26B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CEB7-96C6-394A-9F6D-C60533F3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4CC08-D8DA-464B-99C2-ED1A0659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2B37F-9B84-6541-A5B8-1F5CE05EB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166" y="-92597"/>
            <a:ext cx="12221165" cy="7060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F4BEF-2605-5347-A4E1-E7B43E17A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6105"/>
            <a:ext cx="9144000" cy="118385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Life Cycles &amp; Phenology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D88FA-ACC0-FF43-9964-A0C95AB3D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3137" y="6301875"/>
            <a:ext cx="4138863" cy="504741"/>
          </a:xfrm>
          <a:solidFill>
            <a:srgbClr val="7030A0"/>
          </a:solidFill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April 2, 2019</a:t>
            </a:r>
          </a:p>
        </p:txBody>
      </p:sp>
    </p:spTree>
    <p:extLst>
      <p:ext uri="{BB962C8B-B14F-4D97-AF65-F5344CB8AC3E}">
        <p14:creationId xmlns:p14="http://schemas.microsoft.com/office/powerpoint/2010/main" val="115064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82498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A total light requirement</a:t>
            </a:r>
          </a:p>
          <a:p>
            <a:pPr lvl="1"/>
            <a:r>
              <a:rPr lang="en-US" sz="4000" dirty="0"/>
              <a:t>Avoid being buried too deep in the soil (fatal germination)</a:t>
            </a:r>
          </a:p>
          <a:p>
            <a:pPr lvl="1"/>
            <a:r>
              <a:rPr lang="en-US" sz="4000" dirty="0"/>
              <a:t>When soil is turned over, seeds emerge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211370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Intensity and duration</a:t>
            </a:r>
          </a:p>
          <a:p>
            <a:pPr lvl="1"/>
            <a:r>
              <a:rPr lang="en-US" sz="4000" dirty="0"/>
              <a:t>Take advantage of disturbance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Spectral compositions of light</a:t>
            </a:r>
          </a:p>
        </p:txBody>
      </p:sp>
    </p:spTree>
    <p:extLst>
      <p:ext uri="{BB962C8B-B14F-4D97-AF65-F5344CB8AC3E}">
        <p14:creationId xmlns:p14="http://schemas.microsoft.com/office/powerpoint/2010/main" val="146392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4BDF-09FD-244B-BD28-5F9B8FC5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Light</a:t>
            </a:r>
            <a:r>
              <a:rPr lang="en-US" dirty="0"/>
              <a:t> influences germination in 3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9D44-5EC2-104A-A573-8EA7DF04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 total light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Intensity and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Spectral compositions of light</a:t>
            </a:r>
          </a:p>
          <a:p>
            <a:pPr lvl="1"/>
            <a:r>
              <a:rPr lang="en-US" sz="4000" dirty="0"/>
              <a:t>Plants can sense what is happening above them!</a:t>
            </a:r>
          </a:p>
        </p:txBody>
      </p:sp>
    </p:spTree>
    <p:extLst>
      <p:ext uri="{BB962C8B-B14F-4D97-AF65-F5344CB8AC3E}">
        <p14:creationId xmlns:p14="http://schemas.microsoft.com/office/powerpoint/2010/main" val="3097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874F2-0062-BA41-8CF6-ED86352E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7" y="117807"/>
            <a:ext cx="6070600" cy="654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5075F-515B-2F44-A1FF-F9AD0E78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7" y="270207"/>
            <a:ext cx="56642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07992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Absolute temperature</a:t>
            </a:r>
          </a:p>
          <a:p>
            <a:pPr lvl="1"/>
            <a:r>
              <a:rPr lang="en-US" sz="4400" dirty="0"/>
              <a:t>Cue to germinate at optimal time in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48469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9C41E-C9FD-BF49-81B6-9ECACFAD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7" y="1105753"/>
            <a:ext cx="9118600" cy="521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28F7D-701E-134B-8CDD-B8A480B58EC5}"/>
              </a:ext>
            </a:extLst>
          </p:cNvPr>
          <p:cNvSpPr/>
          <p:nvPr/>
        </p:nvSpPr>
        <p:spPr>
          <a:xfrm>
            <a:off x="2511189" y="1473958"/>
            <a:ext cx="805218" cy="1651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C64C9-2B7A-BE47-B521-10040A8A3E0D}"/>
              </a:ext>
            </a:extLst>
          </p:cNvPr>
          <p:cNvSpPr/>
          <p:nvPr/>
        </p:nvSpPr>
        <p:spPr>
          <a:xfrm>
            <a:off x="2913797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B58D6-80DD-534C-BD2C-499CBE571F62}"/>
              </a:ext>
            </a:extLst>
          </p:cNvPr>
          <p:cNvSpPr/>
          <p:nvPr/>
        </p:nvSpPr>
        <p:spPr>
          <a:xfrm>
            <a:off x="2098344" y="1651379"/>
            <a:ext cx="825689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0C125-D2ED-9A41-B25B-A585C5B365E9}"/>
              </a:ext>
            </a:extLst>
          </p:cNvPr>
          <p:cNvSpPr/>
          <p:nvPr/>
        </p:nvSpPr>
        <p:spPr>
          <a:xfrm>
            <a:off x="3475630" y="1473958"/>
            <a:ext cx="666463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857DB-6E7A-F946-B728-17AF0D8233CA}"/>
              </a:ext>
            </a:extLst>
          </p:cNvPr>
          <p:cNvSpPr/>
          <p:nvPr/>
        </p:nvSpPr>
        <p:spPr>
          <a:xfrm>
            <a:off x="1744640" y="1651379"/>
            <a:ext cx="825689" cy="245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57385-45B7-144B-9C61-B4EC3B814691}"/>
              </a:ext>
            </a:extLst>
          </p:cNvPr>
          <p:cNvSpPr/>
          <p:nvPr/>
        </p:nvSpPr>
        <p:spPr>
          <a:xfrm>
            <a:off x="5891284" y="4601570"/>
            <a:ext cx="3007056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E645-87DF-9946-91B0-9B032C94027C}"/>
              </a:ext>
            </a:extLst>
          </p:cNvPr>
          <p:cNvSpPr txBox="1"/>
          <p:nvPr/>
        </p:nvSpPr>
        <p:spPr>
          <a:xfrm>
            <a:off x="9512885" y="4064000"/>
            <a:ext cx="2117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Minimum T for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germination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826C7C-9BD4-8D42-B252-CD916FB5FB87}"/>
              </a:ext>
            </a:extLst>
          </p:cNvPr>
          <p:cNvCxnSpPr>
            <a:cxnSpLocks/>
          </p:cNvCxnSpPr>
          <p:nvPr/>
        </p:nvCxnSpPr>
        <p:spPr>
          <a:xfrm flipH="1" flipV="1">
            <a:off x="8707272" y="4203510"/>
            <a:ext cx="785330" cy="2449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65807-CD8F-4249-BC6F-8B31AC8D7307}"/>
              </a:ext>
            </a:extLst>
          </p:cNvPr>
          <p:cNvSpPr txBox="1"/>
          <p:nvPr/>
        </p:nvSpPr>
        <p:spPr>
          <a:xfrm>
            <a:off x="9222636" y="3125337"/>
            <a:ext cx="258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Maximum T in field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5A4A9F-B510-6D48-B38B-4B885F5ABC47}"/>
              </a:ext>
            </a:extLst>
          </p:cNvPr>
          <p:cNvCxnSpPr/>
          <p:nvPr/>
        </p:nvCxnSpPr>
        <p:spPr>
          <a:xfrm flipH="1">
            <a:off x="8898340" y="3370997"/>
            <a:ext cx="313899" cy="3446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141ECA-D9A7-504A-A3C5-31C84E01D6F8}"/>
              </a:ext>
            </a:extLst>
          </p:cNvPr>
          <p:cNvSpPr txBox="1"/>
          <p:nvPr/>
        </p:nvSpPr>
        <p:spPr>
          <a:xfrm>
            <a:off x="1663889" y="685506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Summer Annual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74E5F-D59A-3249-B711-5BB803B1186D}"/>
              </a:ext>
            </a:extLst>
          </p:cNvPr>
          <p:cNvSpPr txBox="1"/>
          <p:nvPr/>
        </p:nvSpPr>
        <p:spPr>
          <a:xfrm>
            <a:off x="5783245" y="687584"/>
            <a:ext cx="2608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Winter Annual</a:t>
            </a:r>
          </a:p>
        </p:txBody>
      </p:sp>
    </p:spTree>
    <p:extLst>
      <p:ext uri="{BB962C8B-B14F-4D97-AF65-F5344CB8AC3E}">
        <p14:creationId xmlns:p14="http://schemas.microsoft.com/office/powerpoint/2010/main" val="46580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12AA-0E07-6C48-89A8-AF97615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Temperature</a:t>
            </a:r>
            <a:r>
              <a:rPr lang="en-US" dirty="0"/>
              <a:t> influences dormancy in 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5B8-B3A0-7D4D-A38F-53B2B8E3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Absolute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Temperature fluctuations</a:t>
            </a:r>
          </a:p>
          <a:p>
            <a:pPr lvl="1"/>
            <a:r>
              <a:rPr lang="en-US" sz="4400" dirty="0"/>
              <a:t>Mechanism to sense soil depth</a:t>
            </a:r>
          </a:p>
        </p:txBody>
      </p:sp>
    </p:spTree>
    <p:extLst>
      <p:ext uri="{BB962C8B-B14F-4D97-AF65-F5344CB8AC3E}">
        <p14:creationId xmlns:p14="http://schemas.microsoft.com/office/powerpoint/2010/main" val="407806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F315B-69DD-534E-AFFD-830D2D59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6000"/>
            <a:ext cx="10363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6893-A357-034D-B9FD-9DD362A9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56726-06C1-4148-AB7D-994453198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1" y="1468408"/>
            <a:ext cx="2835729" cy="204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8F82E-223B-3D4A-9B94-542188952A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71" y="1393875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DB6FB-916C-6E44-B2A3-E381C73B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" y="3798661"/>
            <a:ext cx="3065417" cy="2694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7912-93F0-C041-B23B-A04F98B2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738" y="4200414"/>
            <a:ext cx="2856348" cy="2047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D87C4-5BDF-3E4C-80F4-9C5A06B87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629" y="4355898"/>
            <a:ext cx="3065417" cy="18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5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4995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50555-3973-0840-AA84-48CC1EFEE796}"/>
              </a:ext>
            </a:extLst>
          </p:cNvPr>
          <p:cNvSpPr/>
          <p:nvPr/>
        </p:nvSpPr>
        <p:spPr>
          <a:xfrm>
            <a:off x="4599296" y="2265528"/>
            <a:ext cx="1214650" cy="3125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C340-5878-5448-9D83-4C87A3E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</a:t>
            </a:r>
            <a:r>
              <a:rPr lang="en-US" b="1" u="sng" dirty="0">
                <a:solidFill>
                  <a:srgbClr val="7030A0"/>
                </a:solidFill>
              </a:rPr>
              <a:t>nitrate</a:t>
            </a:r>
            <a:r>
              <a:rPr lang="en-US" dirty="0"/>
              <a:t> can signal 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FC32-EA8C-FD46-B551-768C624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2" y="1787856"/>
            <a:ext cx="4259618" cy="479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2FB47-AE0A-0843-9C19-3DFDE5F9119E}"/>
              </a:ext>
            </a:extLst>
          </p:cNvPr>
          <p:cNvSpPr txBox="1"/>
          <p:nvPr/>
        </p:nvSpPr>
        <p:spPr>
          <a:xfrm>
            <a:off x="6096000" y="3234519"/>
            <a:ext cx="6046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NO</a:t>
            </a:r>
            <a:r>
              <a:rPr lang="en-US" sz="3200" baseline="-25000" dirty="0"/>
              <a:t>3</a:t>
            </a:r>
            <a:r>
              <a:rPr lang="en-US" sz="3200" dirty="0"/>
              <a:t> = less competition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Why the decrease under high NO</a:t>
            </a:r>
            <a:r>
              <a:rPr lang="en-US" sz="3200" baseline="-25000" dirty="0">
                <a:solidFill>
                  <a:srgbClr val="FF0000"/>
                </a:solidFill>
              </a:rPr>
              <a:t>3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4930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2F93-90DC-F74D-9BFD-66213F22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Smoke</a:t>
            </a:r>
            <a:r>
              <a:rPr lang="en-US" dirty="0"/>
              <a:t> can also enhance germination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87357-B2BA-FE49-8D4B-8C9FD9EE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02" y="1433745"/>
            <a:ext cx="5426596" cy="51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2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2F5C-D2D2-8042-93A0-E4926048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Dormancy release signals: an increase in the ratio of </a:t>
            </a:r>
            <a:r>
              <a:rPr lang="en-US" dirty="0" err="1"/>
              <a:t>giberrelic</a:t>
            </a:r>
            <a:r>
              <a:rPr lang="en-US" dirty="0"/>
              <a:t> acid (GA) to </a:t>
            </a:r>
            <a:r>
              <a:rPr lang="en-US" dirty="0" err="1"/>
              <a:t>absciscic</a:t>
            </a:r>
            <a:r>
              <a:rPr lang="en-US" dirty="0"/>
              <a:t> acid (ABA)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6B681-32EE-2C49-B4DC-4D9CBD65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690688"/>
            <a:ext cx="5994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0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131F7-8DFC-3040-879C-6D57FEA0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88900"/>
            <a:ext cx="6756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3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15CD-A8C7-474D-BA37-32B6FBA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Seedling/juvenile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4E1-F668-A441-848A-4DB622D8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0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CFD0-3C5E-1B48-A0FC-403A3C96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a seedling is tough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7D9-E4EC-3F4C-A380-18F835E8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Low light</a:t>
            </a:r>
          </a:p>
          <a:p>
            <a:r>
              <a:rPr lang="en-US" sz="4400" dirty="0"/>
              <a:t>Prone to </a:t>
            </a:r>
            <a:r>
              <a:rPr lang="en-US" sz="4400" dirty="0" err="1"/>
              <a:t>dessication</a:t>
            </a:r>
            <a:endParaRPr lang="en-US" sz="4400" dirty="0"/>
          </a:p>
          <a:p>
            <a:r>
              <a:rPr lang="en-US" sz="4400" dirty="0"/>
              <a:t>Resources determined by seed size</a:t>
            </a:r>
          </a:p>
        </p:txBody>
      </p:sp>
    </p:spTree>
    <p:extLst>
      <p:ext uri="{BB962C8B-B14F-4D97-AF65-F5344CB8AC3E}">
        <p14:creationId xmlns:p14="http://schemas.microsoft.com/office/powerpoint/2010/main" val="271983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05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Bigger seeds = bigger seedlings</a:t>
            </a:r>
          </a:p>
        </p:txBody>
      </p:sp>
    </p:spTree>
    <p:extLst>
      <p:ext uri="{BB962C8B-B14F-4D97-AF65-F5344CB8AC3E}">
        <p14:creationId xmlns:p14="http://schemas.microsoft.com/office/powerpoint/2010/main" val="60157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66D0-C8D8-E748-ADD7-21A14DE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size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29117-DF28-F042-A7D0-F69E9161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10" y="1358225"/>
            <a:ext cx="6272284" cy="4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664D0-D60E-0F48-80D0-467A085BE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24" y="6078170"/>
            <a:ext cx="2674676" cy="55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D46-A9BE-3B42-B28D-3E792ACFEAAF}"/>
              </a:ext>
            </a:extLst>
          </p:cNvPr>
          <p:cNvSpPr txBox="1"/>
          <p:nvPr/>
        </p:nvSpPr>
        <p:spPr>
          <a:xfrm>
            <a:off x="7656394" y="3084394"/>
            <a:ext cx="427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What’s the tradeoff??</a:t>
            </a:r>
          </a:p>
        </p:txBody>
      </p:sp>
    </p:spTree>
    <p:extLst>
      <p:ext uri="{BB962C8B-B14F-4D97-AF65-F5344CB8AC3E}">
        <p14:creationId xmlns:p14="http://schemas.microsoft.com/office/powerpoint/2010/main" val="2882445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CDF60-3552-3A4A-AD6F-61F6E091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94" y="0"/>
            <a:ext cx="5280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B846-8B27-A54C-8D07-3ED32830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Seeds and germination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7ADB-8D09-2E49-BF87-C38AB952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93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B9E1-24BE-6B4D-AE1E-588A69D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708-4654-1B43-8317-3F77FABB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60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5DF0-7B11-4047-8CD5-91EA293A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4C18-1EF6-7648-99E2-610CD76F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Flowering and fruiting: up to 30% of NPP</a:t>
            </a:r>
          </a:p>
          <a:p>
            <a:pPr lvl="1"/>
            <a:r>
              <a:rPr lang="en-US" dirty="0"/>
              <a:t>Median: 10% &gt;&gt; not that much!</a:t>
            </a:r>
          </a:p>
          <a:p>
            <a:r>
              <a:rPr lang="en-US" dirty="0"/>
              <a:t>In some cases, can require large storage reserves</a:t>
            </a:r>
          </a:p>
          <a:p>
            <a:r>
              <a:rPr lang="en-US" dirty="0"/>
              <a:t>Trade-off between vegetative and reproductive growth</a:t>
            </a:r>
          </a:p>
        </p:txBody>
      </p:sp>
    </p:spTree>
    <p:extLst>
      <p:ext uri="{BB962C8B-B14F-4D97-AF65-F5344CB8AC3E}">
        <p14:creationId xmlns:p14="http://schemas.microsoft.com/office/powerpoint/2010/main" val="3731986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8A23D-6C2D-654A-A8A1-5F5810C6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82" y="0"/>
            <a:ext cx="746311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4D052-4BF9-A644-9BB7-B2921188DF42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875807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13B1-F19B-314C-8BBE-11E30544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18" y="0"/>
            <a:ext cx="52018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B34FA-826C-9943-BC6F-135F94B547FE}"/>
              </a:ext>
            </a:extLst>
          </p:cNvPr>
          <p:cNvSpPr txBox="1"/>
          <p:nvPr/>
        </p:nvSpPr>
        <p:spPr>
          <a:xfrm>
            <a:off x="10210624" y="6488668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Bazzaz</a:t>
            </a:r>
            <a:r>
              <a:rPr lang="en-US" dirty="0"/>
              <a:t> et al. (1987)</a:t>
            </a:r>
          </a:p>
        </p:txBody>
      </p:sp>
    </p:spTree>
    <p:extLst>
      <p:ext uri="{BB962C8B-B14F-4D97-AF65-F5344CB8AC3E}">
        <p14:creationId xmlns:p14="http://schemas.microsoft.com/office/powerpoint/2010/main" val="247193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084D-54A9-1044-9696-09181EA2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Generally the cost of female structures is greater than males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83E9C-C618-154D-AAD8-391C0B24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Carbon allocation to female flowers can be 3x a male flower (</a:t>
            </a:r>
            <a:r>
              <a:rPr lang="en-US" sz="4400" dirty="0" err="1"/>
              <a:t>Lambers</a:t>
            </a:r>
            <a:r>
              <a:rPr lang="en-US" sz="4400" dirty="0"/>
              <a:t> book)</a:t>
            </a:r>
          </a:p>
          <a:p>
            <a:pPr lvl="1"/>
            <a:r>
              <a:rPr lang="en-US" sz="4000" dirty="0"/>
              <a:t>Nitrogen difference may be even greater</a:t>
            </a:r>
          </a:p>
        </p:txBody>
      </p:sp>
    </p:spTree>
    <p:extLst>
      <p:ext uri="{BB962C8B-B14F-4D97-AF65-F5344CB8AC3E}">
        <p14:creationId xmlns:p14="http://schemas.microsoft.com/office/powerpoint/2010/main" val="1145599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8832-5FF2-A946-9512-DE2B2C9C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plants can </a:t>
            </a:r>
            <a:r>
              <a:rPr lang="en-US" dirty="0">
                <a:solidFill>
                  <a:srgbClr val="FF0000"/>
                </a:solidFill>
              </a:rPr>
              <a:t>reproduce </a:t>
            </a:r>
            <a:r>
              <a:rPr lang="en-US" dirty="0" err="1">
                <a:solidFill>
                  <a:srgbClr val="FF0000"/>
                </a:solidFill>
              </a:rPr>
              <a:t>vegetatively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E496-9FDF-7D4C-A43E-5A6392C2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Carbon cost to reproduce sexually can be 10,000-fold greater than asexual reproduction in some places</a:t>
            </a:r>
          </a:p>
          <a:p>
            <a:r>
              <a:rPr lang="en-US" sz="3200" dirty="0">
                <a:solidFill>
                  <a:srgbClr val="7030A0"/>
                </a:solidFill>
              </a:rPr>
              <a:t>What are the costs?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A359E-2DB6-5746-9774-8E1C33F03A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58" y="2934269"/>
            <a:ext cx="4675442" cy="3923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F9BCD-F3FF-AD41-AE92-EA8FDF67202A}"/>
              </a:ext>
            </a:extLst>
          </p:cNvPr>
          <p:cNvSpPr txBox="1"/>
          <p:nvPr/>
        </p:nvSpPr>
        <p:spPr>
          <a:xfrm>
            <a:off x="3591723" y="6288588"/>
            <a:ext cx="302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Larrea</a:t>
            </a:r>
            <a:r>
              <a:rPr lang="en-US" sz="3200" i="1" dirty="0"/>
              <a:t> </a:t>
            </a:r>
            <a:r>
              <a:rPr lang="en-US" sz="3200" i="1" dirty="0" err="1"/>
              <a:t>tridentata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53929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3A0B-04EE-F74E-9D18-3D2DDC7B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F7A32-6B3F-5F44-85C0-8F0E9A3EB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04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972F-4CB6-FD49-AEBF-3E918777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of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E40E-9E96-8247-9B2A-32C71B76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Annuals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Perennials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Bi-</a:t>
            </a:r>
            <a:r>
              <a:rPr lang="en-US" sz="4800" dirty="0" err="1"/>
              <a:t>ennials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F31F7-9705-6940-97C5-32B7AD972270}"/>
              </a:ext>
            </a:extLst>
          </p:cNvPr>
          <p:cNvSpPr txBox="1"/>
          <p:nvPr/>
        </p:nvSpPr>
        <p:spPr>
          <a:xfrm>
            <a:off x="5540992" y="4435523"/>
            <a:ext cx="5595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Where would you expect each to dominate?</a:t>
            </a:r>
          </a:p>
        </p:txBody>
      </p:sp>
    </p:spTree>
    <p:extLst>
      <p:ext uri="{BB962C8B-B14F-4D97-AF65-F5344CB8AC3E}">
        <p14:creationId xmlns:p14="http://schemas.microsoft.com/office/powerpoint/2010/main" val="662593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6DB-81D3-9F47-B519-DE5013C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as a gametophyte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14A8-6060-774D-9342-7BA2F0EC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Bryophytes are gametophyte (1n) dominant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What’s the advantage of sporophyte dominance?</a:t>
            </a:r>
          </a:p>
        </p:txBody>
      </p:sp>
      <p:pic>
        <p:nvPicPr>
          <p:cNvPr id="4" name="Picture 7" descr="ste40525_12_06">
            <a:extLst>
              <a:ext uri="{FF2B5EF4-FFF2-40B4-BE49-F238E27FC236}">
                <a16:creationId xmlns:a16="http://schemas.microsoft.com/office/drawing/2014/main" id="{F04F68B4-B5BA-2144-913C-77ECF9CD1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6973" y="3031157"/>
            <a:ext cx="6280745" cy="34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07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D657-3E09-8C47-BCBA-220F5AC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F7F4-B6FF-E14C-A783-9021DC158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2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9BCC-025D-E14C-A8A1-31B77063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650837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Not all plants have seeds! What’s the benefit?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082BF-B289-B44E-AF51-79B1BB21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10" y="0"/>
            <a:ext cx="435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81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benefits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665010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4C7B-88B7-7C4B-B467-E05BBE7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b="1" u="sng" dirty="0">
                <a:solidFill>
                  <a:srgbClr val="00B050"/>
                </a:solidFill>
              </a:rPr>
              <a:t>costs</a:t>
            </a:r>
            <a:r>
              <a:rPr lang="en-US" dirty="0"/>
              <a:t> of being deciduous or evergreen?</a:t>
            </a:r>
          </a:p>
        </p:txBody>
      </p:sp>
    </p:spTree>
    <p:extLst>
      <p:ext uri="{BB962C8B-B14F-4D97-AF65-F5344CB8AC3E}">
        <p14:creationId xmlns:p14="http://schemas.microsoft.com/office/powerpoint/2010/main" val="4019876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DED-A081-6642-A38D-5ED7F602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090A-626C-D748-863A-E0970B75C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56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585A0-D327-C747-A0EA-EF53A0CA1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583"/>
            <a:ext cx="6983389" cy="433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A0D73-F422-8745-B998-0D25B9D5C0C7}"/>
              </a:ext>
            </a:extLst>
          </p:cNvPr>
          <p:cNvSpPr txBox="1"/>
          <p:nvPr/>
        </p:nvSpPr>
        <p:spPr>
          <a:xfrm>
            <a:off x="9786726" y="6488668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Richardson et al. (2013)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2F01-D706-DE4B-B565-2D84999C7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89" y="1016133"/>
            <a:ext cx="5130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27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B010-19EA-264A-8944-089579D3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timing of leaf phenology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41F1-DA8B-7844-A67E-3874C205F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80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temperate regions, temperature determines Spring leaf 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DCBE4-37D8-1346-B7B1-BF3B6772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139" y="1995984"/>
            <a:ext cx="5635141" cy="4718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125985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59185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90D6-67A0-8E48-B84C-C71F07E4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is more important in tropical climates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ED522-E1AE-564D-A7BA-4C9E0BE5BF03}"/>
              </a:ext>
            </a:extLst>
          </p:cNvPr>
          <p:cNvSpPr txBox="1"/>
          <p:nvPr/>
        </p:nvSpPr>
        <p:spPr>
          <a:xfrm>
            <a:off x="10589382" y="6488668"/>
            <a:ext cx="16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Xu et al. (2016)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88ACB-0FC9-4541-AB23-4AF52A4A44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961" y="2012201"/>
            <a:ext cx="5929334" cy="44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7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CA4F4-DE5D-0F4E-BC81-96F82425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99" y="0"/>
            <a:ext cx="61911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99981-B680-E04E-9637-C8B6E43AD095}"/>
              </a:ext>
            </a:extLst>
          </p:cNvPr>
          <p:cNvSpPr txBox="1"/>
          <p:nvPr/>
        </p:nvSpPr>
        <p:spPr>
          <a:xfrm>
            <a:off x="272955" y="1651379"/>
            <a:ext cx="4681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Autumn phenology is much harder to predict…</a:t>
            </a:r>
          </a:p>
          <a:p>
            <a:endParaRPr lang="en-US" sz="3200" dirty="0"/>
          </a:p>
          <a:p>
            <a:r>
              <a:rPr lang="en-US" sz="3200" dirty="0"/>
              <a:t>maybe determined by spring phenology?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B15C1-D916-B247-8C2F-076ED4F76B9F}"/>
              </a:ext>
            </a:extLst>
          </p:cNvPr>
          <p:cNvSpPr txBox="1"/>
          <p:nvPr/>
        </p:nvSpPr>
        <p:spPr>
          <a:xfrm>
            <a:off x="0" y="6488668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82405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F192-CF8A-B94E-AE47-2FEC70C8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Dormancy - not all seeds germinate immediately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98C11-66CD-334D-822E-EB6D5B5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64402"/>
            <a:ext cx="8077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</p:spTree>
    <p:extLst>
      <p:ext uri="{BB962C8B-B14F-4D97-AF65-F5344CB8AC3E}">
        <p14:creationId xmlns:p14="http://schemas.microsoft.com/office/powerpoint/2010/main" val="260794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27F-CA1A-E947-A7B3-72862525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primary benefits of dormancy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EAB1-0147-8D49-AEE3-0B0259C1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poor growth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Avoid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DA2D-FEAB-A241-B95C-14AA346183B5}"/>
              </a:ext>
            </a:extLst>
          </p:cNvPr>
          <p:cNvSpPr txBox="1"/>
          <p:nvPr/>
        </p:nvSpPr>
        <p:spPr>
          <a:xfrm>
            <a:off x="1885695" y="4544705"/>
            <a:ext cx="9769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Knowing this, what would be the important cues to respond to?</a:t>
            </a:r>
          </a:p>
        </p:txBody>
      </p:sp>
    </p:spTree>
    <p:extLst>
      <p:ext uri="{BB962C8B-B14F-4D97-AF65-F5344CB8AC3E}">
        <p14:creationId xmlns:p14="http://schemas.microsoft.com/office/powerpoint/2010/main" val="229619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DD34-6A5B-E240-BDF5-A66C11B0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7030A0"/>
                </a:solidFill>
              </a:rPr>
              <a:t>Water</a:t>
            </a:r>
            <a:r>
              <a:rPr lang="en-US" dirty="0"/>
              <a:t> – some plants will only imbibe after seed coat is worn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31647-D22F-9D4C-8939-86027F70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054841"/>
            <a:ext cx="9004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0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008BC-A832-154C-B894-859FE6B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soluble inhibitors can also prevent germination during dry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140C4-E806-C745-AE64-2537F037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79" y="1982111"/>
            <a:ext cx="4011972" cy="457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FCB1-DE58-9D44-877B-12891C0AB06E}"/>
              </a:ext>
            </a:extLst>
          </p:cNvPr>
          <p:cNvSpPr txBox="1"/>
          <p:nvPr/>
        </p:nvSpPr>
        <p:spPr>
          <a:xfrm>
            <a:off x="6096000" y="244294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93 hours of watering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C448-CFB3-A748-9F5C-42580432A9F2}"/>
              </a:ext>
            </a:extLst>
          </p:cNvPr>
          <p:cNvSpPr txBox="1"/>
          <p:nvPr/>
        </p:nvSpPr>
        <p:spPr>
          <a:xfrm>
            <a:off x="6096000" y="4008319"/>
            <a:ext cx="3200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24 hours of watering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AB851E-95FC-9145-9A44-D97B4AEC3C28}"/>
              </a:ext>
            </a:extLst>
          </p:cNvPr>
          <p:cNvCxnSpPr>
            <a:stCxn id="5" idx="1"/>
          </p:cNvCxnSpPr>
          <p:nvPr/>
        </p:nvCxnSpPr>
        <p:spPr>
          <a:xfrm flipH="1">
            <a:off x="5445457" y="2704559"/>
            <a:ext cx="6505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38933-DAA2-2541-8F92-1A0E31CEC226}"/>
              </a:ext>
            </a:extLst>
          </p:cNvPr>
          <p:cNvCxnSpPr>
            <a:cxnSpLocks/>
          </p:cNvCxnSpPr>
          <p:nvPr/>
        </p:nvCxnSpPr>
        <p:spPr>
          <a:xfrm flipH="1">
            <a:off x="5022376" y="4274506"/>
            <a:ext cx="111456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622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579</Words>
  <Application>Microsoft Macintosh PowerPoint</Application>
  <PresentationFormat>Widescreen</PresentationFormat>
  <Paragraphs>108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Life Cycles &amp; Phenology</vt:lpstr>
      <vt:lpstr>Life cycles</vt:lpstr>
      <vt:lpstr>Seeds and germination</vt:lpstr>
      <vt:lpstr>Not all plants have seeds! What’s the benefit?</vt:lpstr>
      <vt:lpstr>Dormancy - not all seeds germinate immediately</vt:lpstr>
      <vt:lpstr>Two primary benefits of dormancy</vt:lpstr>
      <vt:lpstr>Two primary benefits of dormancy</vt:lpstr>
      <vt:lpstr>Water – some plants will only imbibe after seed coat is worn down</vt:lpstr>
      <vt:lpstr>Water soluble inhibitors can also prevent germination during dry times</vt:lpstr>
      <vt:lpstr>Light influences germination in 3 ways</vt:lpstr>
      <vt:lpstr>Light influences germination in 3 ways</vt:lpstr>
      <vt:lpstr>Light influences germination in 3 ways</vt:lpstr>
      <vt:lpstr>Light influences germination in 3 ways</vt:lpstr>
      <vt:lpstr>PowerPoint Presentation</vt:lpstr>
      <vt:lpstr>Temperature influences dormancy in two ways</vt:lpstr>
      <vt:lpstr>Temperature influences dormancy in two ways</vt:lpstr>
      <vt:lpstr>PowerPoint Presentation</vt:lpstr>
      <vt:lpstr>Temperature influences dormancy in two ways</vt:lpstr>
      <vt:lpstr>PowerPoint Presentation</vt:lpstr>
      <vt:lpstr>Presence of nitrate can signal competition</vt:lpstr>
      <vt:lpstr>Presence of nitrate can signal competition</vt:lpstr>
      <vt:lpstr>Smoke can also enhance germination</vt:lpstr>
      <vt:lpstr>Dormancy release signals: an increase in the ratio of giberrelic acid (GA) to absciscic acid (ABA)</vt:lpstr>
      <vt:lpstr>PowerPoint Presentation</vt:lpstr>
      <vt:lpstr>Seedling/juvenile phase</vt:lpstr>
      <vt:lpstr>Being a seedling is tough</vt:lpstr>
      <vt:lpstr>Seed size trade-offs</vt:lpstr>
      <vt:lpstr>Seed size trade-offs</vt:lpstr>
      <vt:lpstr>PowerPoint Presentation</vt:lpstr>
      <vt:lpstr>Reproductive phase</vt:lpstr>
      <vt:lpstr>Cost of reproduction</vt:lpstr>
      <vt:lpstr>PowerPoint Presentation</vt:lpstr>
      <vt:lpstr>PowerPoint Presentation</vt:lpstr>
      <vt:lpstr>Generally the cost of female structures is greater than males structures</vt:lpstr>
      <vt:lpstr>Some plants can reproduce vegetatively</vt:lpstr>
      <vt:lpstr>Life cycle diversity</vt:lpstr>
      <vt:lpstr>Timing of development</vt:lpstr>
      <vt:lpstr>Time spent as a gametophyte</vt:lpstr>
      <vt:lpstr>Phenology</vt:lpstr>
      <vt:lpstr>What are the benefits of being deciduous or evergreen?</vt:lpstr>
      <vt:lpstr>What are the costs of being deciduous or evergreen?</vt:lpstr>
      <vt:lpstr>The importance of leaf phenology</vt:lpstr>
      <vt:lpstr>PowerPoint Presentation</vt:lpstr>
      <vt:lpstr>The timing of leaf phenology</vt:lpstr>
      <vt:lpstr>In temperate regions, temperature determines Spring leaf out</vt:lpstr>
      <vt:lpstr>Water is more important in tropical climates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65</cp:revision>
  <dcterms:created xsi:type="dcterms:W3CDTF">2019-03-31T23:14:12Z</dcterms:created>
  <dcterms:modified xsi:type="dcterms:W3CDTF">2019-04-01T18:01:48Z</dcterms:modified>
</cp:coreProperties>
</file>